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63" r:id="rId4"/>
    <p:sldId id="261" r:id="rId5"/>
    <p:sldId id="262" r:id="rId6"/>
    <p:sldId id="260" r:id="rId7"/>
    <p:sldId id="267" r:id="rId8"/>
    <p:sldId id="258" r:id="rId9"/>
    <p:sldId id="270" r:id="rId10"/>
    <p:sldId id="268" r:id="rId11"/>
    <p:sldId id="259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7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AE6CD-1CB6-43AA-916F-2FEA99AB1DE2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791C0-2F26-4194-B995-0F3253745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91C0-2F26-4194-B995-0F325374574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B851-A6A2-4803-92CE-4BC6E58965D4}" type="datetime1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Parengė N. Mačianskienė, VDU UKI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B9B9-AFBB-4EB8-84E9-E81F03AF2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51B4-7FF4-4D25-89F2-78AA14964537}" type="datetime1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Parengė N. Mačianskienė, VDU UKI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B9B9-AFBB-4EB8-84E9-E81F03AF2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52C7-54EF-446F-A4E4-4DA5FA09CF8F}" type="datetime1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Parengė N. Mačianskienė, VDU UKI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B9B9-AFBB-4EB8-84E9-E81F03AF2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1210-5654-4E4F-AE41-C2152BE29020}" type="datetime1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Parengė N. Mačianskienė, VDU UKI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B9B9-AFBB-4EB8-84E9-E81F03AF2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B612-B971-4548-9E0F-E322A3266AB1}" type="datetime1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Parengė N. Mačianskienė, VDU UKI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B9B9-AFBB-4EB8-84E9-E81F03AF2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D98E-D264-4C23-AB49-2F4A2628D513}" type="datetime1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Parengė N. Mačianskienė, VDU UKI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B9B9-AFBB-4EB8-84E9-E81F03AF2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F906-3E7F-4BC4-B405-E5849B1550A5}" type="datetime1">
              <a:rPr lang="en-US" smtClean="0"/>
              <a:pPr/>
              <a:t>8/10/2013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Parengė N. Mačianskienė, VDU UKI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B9B9-AFBB-4EB8-84E9-E81F03AF2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F3F8-38B4-4D50-BB04-877FCB892667}" type="datetime1">
              <a:rPr lang="en-US" smtClean="0"/>
              <a:pPr/>
              <a:t>8/10/2013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Parengė N. Mačianskienė, VDU UKI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B9B9-AFBB-4EB8-84E9-E81F03AF2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3B43-4526-4A34-AA2C-4EB0486D976B}" type="datetime1">
              <a:rPr lang="en-US" smtClean="0"/>
              <a:pPr/>
              <a:t>8/10/2013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Parengė N. Mačianskienė, VDU UKI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B9B9-AFBB-4EB8-84E9-E81F03AF2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CB45-B1BC-4BD5-A67D-47ABBBC51B9D}" type="datetime1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Parengė N. Mačianskienė, VDU UKI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B9B9-AFBB-4EB8-84E9-E81F03AF2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4C7C-22A7-4687-A618-4893AFD45A4C}" type="datetime1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Parengė N. Mačianskienė, VDU UKI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B9B9-AFBB-4EB8-84E9-E81F03AF2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3658E-A4C1-4A8A-9A9E-0EEED6FC3069}" type="datetime1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t-LT" smtClean="0"/>
              <a:t>Parengė N. Mačianskienė, VDU UKI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7B9B9-AFBB-4EB8-84E9-E81F03AF2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rchyvas.vz.lt/news.php?strid=1002&amp;id=39681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Non </a:t>
            </a:r>
            <a:r>
              <a:rPr lang="en-US" dirty="0" smtClean="0">
                <a:solidFill>
                  <a:srgbClr val="0070C0"/>
                </a:solidFill>
              </a:rPr>
              <a:t>Metric </a:t>
            </a:r>
            <a:r>
              <a:rPr lang="en-US" dirty="0" smtClean="0">
                <a:solidFill>
                  <a:srgbClr val="0070C0"/>
                </a:solidFill>
              </a:rPr>
              <a:t>U</a:t>
            </a:r>
            <a:r>
              <a:rPr lang="en-US" dirty="0" smtClean="0">
                <a:solidFill>
                  <a:srgbClr val="0070C0"/>
                </a:solidFill>
              </a:rPr>
              <a:t>nits </a:t>
            </a:r>
            <a:r>
              <a:rPr lang="en-US" dirty="0" smtClean="0">
                <a:solidFill>
                  <a:srgbClr val="0070C0"/>
                </a:solidFill>
              </a:rPr>
              <a:t>of </a:t>
            </a:r>
            <a:r>
              <a:rPr lang="en-US" dirty="0" smtClean="0">
                <a:solidFill>
                  <a:srgbClr val="0070C0"/>
                </a:solidFill>
              </a:rPr>
              <a:t>Measurement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Nemetriniai</a:t>
            </a:r>
            <a:r>
              <a:rPr lang="en-US" dirty="0" smtClean="0"/>
              <a:t> </a:t>
            </a:r>
            <a:r>
              <a:rPr lang="en-US" dirty="0" err="1" smtClean="0"/>
              <a:t>matavimo</a:t>
            </a:r>
            <a:r>
              <a:rPr lang="en-US" dirty="0" smtClean="0"/>
              <a:t> </a:t>
            </a:r>
            <a:r>
              <a:rPr lang="en-US" dirty="0" err="1" smtClean="0"/>
              <a:t>vienetai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Parengė N. Mačianskienė, VDU UKI</a:t>
            </a:r>
            <a:endParaRPr lang="en-US"/>
          </a:p>
        </p:txBody>
      </p:sp>
      <p:pic>
        <p:nvPicPr>
          <p:cNvPr id="8" name="Picture 7" descr="numbe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4869160"/>
            <a:ext cx="1181100" cy="952500"/>
          </a:xfrm>
          <a:prstGeom prst="rect">
            <a:avLst/>
          </a:prstGeom>
        </p:spPr>
      </p:pic>
      <p:pic>
        <p:nvPicPr>
          <p:cNvPr id="9" name="Picture 8" descr="428295_604890192861770_923466928_n.jpg"/>
          <p:cNvPicPr>
            <a:picLocks noChangeAspect="1"/>
          </p:cNvPicPr>
          <p:nvPr/>
        </p:nvPicPr>
        <p:blipFill>
          <a:blip r:embed="rId3" cstate="print"/>
          <a:srcRect t="38745" b="25613"/>
          <a:stretch>
            <a:fillRect/>
          </a:stretch>
        </p:blipFill>
        <p:spPr>
          <a:xfrm>
            <a:off x="755576" y="4797152"/>
            <a:ext cx="3838575" cy="13681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9691052">
            <a:off x="720946" y="768830"/>
            <a:ext cx="825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oz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1169266">
            <a:off x="5877699" y="1162826"/>
            <a:ext cx="998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lbs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19691052">
            <a:off x="2552870" y="874796"/>
            <a:ext cx="2319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pounds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19691052">
            <a:off x="906672" y="3251058"/>
            <a:ext cx="644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ft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19691052">
            <a:off x="5355307" y="4835234"/>
            <a:ext cx="1323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feet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1982766">
            <a:off x="6834968" y="2674994"/>
            <a:ext cx="1388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inch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1982766">
            <a:off x="563032" y="2148732"/>
            <a:ext cx="1332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pint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1982766">
            <a:off x="7054686" y="492547"/>
            <a:ext cx="1454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yard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1982766">
            <a:off x="1591857" y="303908"/>
            <a:ext cx="1435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mile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9" name="Picture 18" descr="1_in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1772816"/>
            <a:ext cx="1495425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70C0"/>
                </a:solidFill>
              </a:rPr>
              <a:t>A </a:t>
            </a:r>
            <a:r>
              <a:rPr lang="lt-LT" dirty="0" err="1" smtClean="0">
                <a:solidFill>
                  <a:srgbClr val="0070C0"/>
                </a:solidFill>
              </a:rPr>
              <a:t>barrel</a:t>
            </a:r>
            <a:r>
              <a:rPr lang="lt-LT" dirty="0" smtClean="0">
                <a:solidFill>
                  <a:srgbClr val="0070C0"/>
                </a:solidFill>
              </a:rPr>
              <a:t> of </a:t>
            </a:r>
            <a:r>
              <a:rPr lang="lt-LT" dirty="0" err="1" smtClean="0">
                <a:solidFill>
                  <a:srgbClr val="0070C0"/>
                </a:solidFill>
              </a:rPr>
              <a:t>water</a:t>
            </a:r>
            <a:r>
              <a:rPr lang="lt-LT" dirty="0" smtClean="0">
                <a:solidFill>
                  <a:srgbClr val="0070C0"/>
                </a:solidFill>
              </a:rPr>
              <a:t> ...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1_barr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068960"/>
            <a:ext cx="2295525" cy="19907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Parengė N. Mačianskienė, VDU UKI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59632" y="1268760"/>
            <a:ext cx="4584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A </a:t>
            </a:r>
            <a:r>
              <a:rPr lang="lt-LT" dirty="0" err="1" smtClean="0"/>
              <a:t>barrel</a:t>
            </a:r>
            <a:r>
              <a:rPr lang="lt-LT" dirty="0" smtClean="0"/>
              <a:t> - barelis </a:t>
            </a:r>
            <a:r>
              <a:rPr lang="lt-LT" i="1" dirty="0" smtClean="0"/>
              <a:t>(skysčių/biralų tūrio vienetas)</a:t>
            </a:r>
            <a:r>
              <a:rPr lang="lt-LT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2016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dirty="0" smtClean="0"/>
              <a:t>A </a:t>
            </a:r>
            <a:r>
              <a:rPr lang="lt-LT" sz="1400" dirty="0" err="1" smtClean="0"/>
              <a:t>barrel</a:t>
            </a:r>
            <a:r>
              <a:rPr lang="lt-LT" sz="1400" dirty="0" smtClean="0"/>
              <a:t> of </a:t>
            </a:r>
            <a:r>
              <a:rPr lang="lt-LT" sz="1400" dirty="0" err="1" smtClean="0"/>
              <a:t>laughs</a:t>
            </a:r>
            <a:r>
              <a:rPr lang="lt-LT" sz="1400" dirty="0" smtClean="0"/>
              <a:t> – </a:t>
            </a:r>
            <a:r>
              <a:rPr lang="lt-LT" sz="1400" i="1" dirty="0" smtClean="0"/>
              <a:t>linksmas, visada juokaujantis žmogus/ linksmas žaidimas</a:t>
            </a:r>
            <a:r>
              <a:rPr lang="lt-LT" sz="1400" dirty="0" smtClean="0"/>
              <a:t> </a:t>
            </a:r>
            <a:endParaRPr lang="en-US" sz="1400" dirty="0"/>
          </a:p>
        </p:txBody>
      </p:sp>
      <p:pic>
        <p:nvPicPr>
          <p:cNvPr id="8" name="Picture 7" descr="1_barre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780928"/>
            <a:ext cx="2143125" cy="21431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07904" y="4941168"/>
            <a:ext cx="44644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dirty="0" smtClean="0"/>
              <a:t>A </a:t>
            </a:r>
            <a:r>
              <a:rPr lang="lt-LT" sz="1400" dirty="0" err="1" smtClean="0"/>
              <a:t>barrel</a:t>
            </a:r>
            <a:r>
              <a:rPr lang="lt-LT" sz="1400" dirty="0" smtClean="0"/>
              <a:t> of </a:t>
            </a:r>
            <a:r>
              <a:rPr lang="lt-LT" sz="1400" dirty="0" err="1" smtClean="0"/>
              <a:t>monkeys</a:t>
            </a:r>
            <a:r>
              <a:rPr lang="lt-LT" sz="1400" dirty="0" smtClean="0"/>
              <a:t> – </a:t>
            </a:r>
            <a:r>
              <a:rPr lang="lt-LT" sz="1400" i="1" dirty="0" smtClean="0"/>
              <a:t>a </a:t>
            </a:r>
            <a:r>
              <a:rPr lang="lt-LT" sz="1400" i="1" dirty="0" err="1" smtClean="0"/>
              <a:t>hyperbole</a:t>
            </a:r>
            <a:r>
              <a:rPr lang="lt-LT" sz="1400" i="1" dirty="0" smtClean="0"/>
              <a:t> - </a:t>
            </a:r>
            <a:r>
              <a:rPr lang="lt-LT" sz="1400" dirty="0" smtClean="0"/>
              <a:t>it</a:t>
            </a:r>
            <a:r>
              <a:rPr lang="en-US" sz="1400" dirty="0" smtClean="0"/>
              <a:t> means a good-natured chaotic state,</a:t>
            </a:r>
            <a:r>
              <a:rPr lang="lt-LT" sz="1400" dirty="0" smtClean="0"/>
              <a:t> - 1 </a:t>
            </a:r>
            <a:r>
              <a:rPr lang="lt-LT" sz="1400" dirty="0" err="1" smtClean="0"/>
              <a:t>monkey</a:t>
            </a:r>
            <a:r>
              <a:rPr lang="lt-LT" sz="1400" dirty="0" smtClean="0"/>
              <a:t> is </a:t>
            </a:r>
            <a:r>
              <a:rPr lang="lt-LT" sz="1400" dirty="0" err="1" smtClean="0"/>
              <a:t>amusing</a:t>
            </a:r>
            <a:r>
              <a:rPr lang="lt-LT" sz="1400" dirty="0" smtClean="0"/>
              <a:t>, 2 or </a:t>
            </a:r>
            <a:r>
              <a:rPr lang="lt-LT" sz="1400" dirty="0" err="1" smtClean="0"/>
              <a:t>more</a:t>
            </a:r>
            <a:r>
              <a:rPr lang="lt-LT" sz="1400" dirty="0" smtClean="0"/>
              <a:t> </a:t>
            </a:r>
            <a:r>
              <a:rPr lang="lt-LT" sz="1400" dirty="0" err="1" smtClean="0"/>
              <a:t>double</a:t>
            </a:r>
            <a:r>
              <a:rPr lang="lt-LT" sz="1400" dirty="0" smtClean="0"/>
              <a:t> it, </a:t>
            </a:r>
            <a:r>
              <a:rPr lang="lt-LT" sz="1400" dirty="0" err="1" smtClean="0"/>
              <a:t>but</a:t>
            </a:r>
            <a:r>
              <a:rPr lang="lt-LT" sz="1400" dirty="0" smtClean="0"/>
              <a:t> a </a:t>
            </a:r>
            <a:r>
              <a:rPr lang="lt-LT" sz="1400" dirty="0" err="1" smtClean="0"/>
              <a:t>barrel</a:t>
            </a:r>
            <a:r>
              <a:rPr lang="lt-LT" sz="1400" dirty="0" smtClean="0"/>
              <a:t>  of </a:t>
            </a:r>
            <a:r>
              <a:rPr lang="lt-LT" sz="1400" dirty="0" err="1" smtClean="0"/>
              <a:t>monkeys</a:t>
            </a:r>
            <a:r>
              <a:rPr lang="lt-LT" sz="1400" dirty="0" smtClean="0"/>
              <a:t>... </a:t>
            </a:r>
          </a:p>
          <a:p>
            <a:r>
              <a:rPr lang="lt-LT" sz="1400" dirty="0" err="1" smtClean="0"/>
              <a:t>We</a:t>
            </a:r>
            <a:r>
              <a:rPr lang="lt-LT" sz="1400" dirty="0" smtClean="0"/>
              <a:t> </a:t>
            </a:r>
            <a:r>
              <a:rPr lang="lt-LT" sz="1400" dirty="0" err="1" smtClean="0"/>
              <a:t>can</a:t>
            </a:r>
            <a:r>
              <a:rPr lang="lt-LT" sz="1400" dirty="0" smtClean="0"/>
              <a:t> </a:t>
            </a:r>
            <a:r>
              <a:rPr lang="lt-LT" sz="1400" dirty="0" err="1" smtClean="0"/>
              <a:t>say</a:t>
            </a:r>
            <a:r>
              <a:rPr lang="lt-LT" sz="1400" dirty="0" smtClean="0"/>
              <a:t> “</a:t>
            </a:r>
            <a:r>
              <a:rPr lang="lt-LT" sz="1400" dirty="0" err="1" smtClean="0"/>
              <a:t>Funny</a:t>
            </a:r>
            <a:r>
              <a:rPr lang="lt-LT" sz="1400" dirty="0" smtClean="0"/>
              <a:t> </a:t>
            </a:r>
            <a:r>
              <a:rPr lang="lt-LT" sz="1400" dirty="0" err="1" smtClean="0"/>
              <a:t>like</a:t>
            </a:r>
            <a:r>
              <a:rPr lang="lt-LT" sz="1400" dirty="0" smtClean="0"/>
              <a:t> a </a:t>
            </a:r>
            <a:r>
              <a:rPr lang="lt-LT" sz="1400" dirty="0" err="1" smtClean="0"/>
              <a:t>barrel</a:t>
            </a:r>
            <a:r>
              <a:rPr lang="lt-LT" sz="1400" dirty="0" smtClean="0"/>
              <a:t> of </a:t>
            </a:r>
            <a:r>
              <a:rPr lang="lt-LT" sz="1400" dirty="0" err="1" smtClean="0"/>
              <a:t>monkeys</a:t>
            </a:r>
            <a:r>
              <a:rPr lang="lt-LT" sz="1400" dirty="0" smtClean="0"/>
              <a:t>”</a:t>
            </a:r>
          </a:p>
          <a:p>
            <a:r>
              <a:rPr lang="lt-LT" sz="1400" dirty="0" smtClean="0"/>
              <a:t>or</a:t>
            </a:r>
          </a:p>
          <a:p>
            <a:r>
              <a:rPr lang="lt-LT" sz="1400" dirty="0" smtClean="0"/>
              <a:t>“</a:t>
            </a:r>
            <a:r>
              <a:rPr lang="lt-LT" sz="1400" dirty="0" err="1" smtClean="0"/>
              <a:t>My</a:t>
            </a:r>
            <a:r>
              <a:rPr lang="lt-LT" sz="1400" dirty="0" smtClean="0"/>
              <a:t> </a:t>
            </a:r>
            <a:r>
              <a:rPr lang="lt-LT" sz="1400" dirty="0" err="1" smtClean="0"/>
              <a:t>uncle</a:t>
            </a:r>
            <a:r>
              <a:rPr lang="lt-LT" sz="1400" dirty="0" smtClean="0"/>
              <a:t> is </a:t>
            </a:r>
            <a:r>
              <a:rPr lang="lt-LT" sz="1400" dirty="0" err="1" smtClean="0"/>
              <a:t>like</a:t>
            </a:r>
            <a:r>
              <a:rPr lang="en-US" sz="1400" dirty="0" smtClean="0"/>
              <a:t> a barrel of monkeys" </a:t>
            </a:r>
            <a:r>
              <a:rPr lang="lt-LT" sz="1400" dirty="0" smtClean="0"/>
              <a:t>– </a:t>
            </a:r>
            <a:r>
              <a:rPr lang="lt-LT" sz="1400" dirty="0" err="1" smtClean="0"/>
              <a:t>he’s</a:t>
            </a:r>
            <a:r>
              <a:rPr lang="lt-LT" sz="1400" dirty="0" smtClean="0"/>
              <a:t> </a:t>
            </a:r>
            <a:r>
              <a:rPr lang="lt-LT" sz="1400" dirty="0" err="1" smtClean="0"/>
              <a:t>really</a:t>
            </a:r>
            <a:r>
              <a:rPr lang="lt-LT" sz="1400" dirty="0" smtClean="0"/>
              <a:t> </a:t>
            </a:r>
            <a:r>
              <a:rPr lang="lt-LT" sz="1400" dirty="0" err="1" smtClean="0"/>
              <a:t>amusing</a:t>
            </a:r>
            <a:r>
              <a:rPr lang="lt-LT" sz="1400" dirty="0" smtClean="0"/>
              <a:t>.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1403648" y="1772816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A riddle:</a:t>
            </a:r>
          </a:p>
          <a:p>
            <a:r>
              <a:rPr lang="en-US" dirty="0" smtClean="0"/>
              <a:t>A barrel of water weighs 20 pounds what must you add to it to make it weigh 12 pounds? </a:t>
            </a:r>
            <a:r>
              <a:rPr lang="lt-LT" sz="1100" dirty="0" smtClean="0"/>
              <a:t>(</a:t>
            </a:r>
            <a:r>
              <a:rPr lang="lt-LT" sz="1100" dirty="0" err="1" smtClean="0"/>
              <a:t>holes</a:t>
            </a:r>
            <a:r>
              <a:rPr lang="lt-LT" sz="1100" dirty="0" err="1" smtClean="0">
                <a:sym typeface="Wingdings" pitchFamily="2" charset="2"/>
              </a:rPr>
              <a:t></a:t>
            </a:r>
            <a:r>
              <a:rPr lang="lt-LT" sz="1100" dirty="0" smtClean="0">
                <a:sym typeface="Wingdings" pitchFamily="2" charset="2"/>
              </a:rPr>
              <a:t>)</a:t>
            </a:r>
            <a:endParaRPr lang="en-US" sz="1100" dirty="0"/>
          </a:p>
        </p:txBody>
      </p:sp>
      <p:pic>
        <p:nvPicPr>
          <p:cNvPr id="11" name="Picture 10" descr="1_Bar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9475" y="260648"/>
            <a:ext cx="1914525" cy="2390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3600" dirty="0" smtClean="0">
                <a:solidFill>
                  <a:srgbClr val="0070C0"/>
                </a:solidFill>
              </a:rPr>
              <a:t>V</a:t>
            </a:r>
            <a:r>
              <a:rPr lang="en-US" sz="3600" dirty="0" err="1" smtClean="0">
                <a:solidFill>
                  <a:srgbClr val="0070C0"/>
                </a:solidFill>
              </a:rPr>
              <a:t>alst</a:t>
            </a:r>
            <a:r>
              <a:rPr lang="lt-LT" sz="3600" dirty="0" smtClean="0">
                <a:solidFill>
                  <a:srgbClr val="0070C0"/>
                </a:solidFill>
              </a:rPr>
              <a:t>y</a:t>
            </a:r>
            <a:r>
              <a:rPr lang="en-US" sz="3600" dirty="0" smtClean="0">
                <a:solidFill>
                  <a:srgbClr val="0070C0"/>
                </a:solidFill>
              </a:rPr>
              <a:t>b</a:t>
            </a:r>
            <a:r>
              <a:rPr lang="lt-LT" sz="3600" dirty="0" smtClean="0">
                <a:solidFill>
                  <a:srgbClr val="0070C0"/>
                </a:solidFill>
              </a:rPr>
              <a:t>ės žinių </a:t>
            </a:r>
            <a:r>
              <a:rPr lang="lt-LT" sz="3600" dirty="0" smtClean="0"/>
              <a:t>laikraščio rinkų ir finansų puslapiuose minimi nemetriniai mato vienetai</a:t>
            </a:r>
            <a:r>
              <a:rPr lang="lt-LT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en-US" dirty="0" smtClean="0"/>
              <a:t>1 </a:t>
            </a:r>
            <a:r>
              <a:rPr lang="lt-LT" dirty="0" smtClean="0"/>
              <a:t>barelis </a:t>
            </a:r>
            <a:r>
              <a:rPr lang="lt-LT" dirty="0"/>
              <a:t>(bar.) = 158,987 </a:t>
            </a:r>
            <a:r>
              <a:rPr lang="lt-LT" dirty="0" smtClean="0"/>
              <a:t>l</a:t>
            </a:r>
            <a:r>
              <a:rPr lang="lt-LT" dirty="0"/>
              <a:t/>
            </a:r>
            <a:br>
              <a:rPr lang="lt-LT" dirty="0"/>
            </a:br>
            <a:r>
              <a:rPr lang="en-US" dirty="0" smtClean="0"/>
              <a:t>1 </a:t>
            </a:r>
            <a:r>
              <a:rPr lang="lt-LT" dirty="0" smtClean="0"/>
              <a:t>JAV </a:t>
            </a:r>
            <a:r>
              <a:rPr lang="lt-LT" dirty="0"/>
              <a:t>bušelis (</a:t>
            </a:r>
            <a:r>
              <a:rPr lang="lt-LT" dirty="0" err="1"/>
              <a:t>buš</a:t>
            </a:r>
            <a:r>
              <a:rPr lang="lt-LT" dirty="0"/>
              <a:t>.) = 35,2391 </a:t>
            </a:r>
            <a:r>
              <a:rPr lang="lt-LT" dirty="0" smtClean="0"/>
              <a:t>dm3</a:t>
            </a:r>
            <a:r>
              <a:rPr lang="lt-LT" dirty="0"/>
              <a:t/>
            </a:r>
            <a:br>
              <a:rPr lang="lt-LT" dirty="0"/>
            </a:br>
            <a:r>
              <a:rPr lang="en-US" dirty="0" smtClean="0"/>
              <a:t>1 </a:t>
            </a:r>
            <a:r>
              <a:rPr lang="lt-LT" dirty="0" smtClean="0"/>
              <a:t>svaras </a:t>
            </a:r>
            <a:r>
              <a:rPr lang="lt-LT" dirty="0"/>
              <a:t>(</a:t>
            </a:r>
            <a:r>
              <a:rPr lang="lt-LT" dirty="0" err="1"/>
              <a:t>sv</a:t>
            </a:r>
            <a:r>
              <a:rPr lang="lt-LT" dirty="0"/>
              <a:t>.) = 0,4536 </a:t>
            </a:r>
            <a:r>
              <a:rPr lang="lt-LT" dirty="0" smtClean="0"/>
              <a:t>kg</a:t>
            </a:r>
            <a:r>
              <a:rPr lang="lt-LT" dirty="0"/>
              <a:t/>
            </a:r>
            <a:br>
              <a:rPr lang="lt-LT" dirty="0"/>
            </a:br>
            <a:r>
              <a:rPr lang="en-US" dirty="0" smtClean="0"/>
              <a:t>1 </a:t>
            </a:r>
            <a:r>
              <a:rPr lang="lt-LT" dirty="0" err="1" smtClean="0"/>
              <a:t>Tr</a:t>
            </a:r>
            <a:r>
              <a:rPr lang="lt-LT" dirty="0"/>
              <a:t>. uncija (</a:t>
            </a:r>
            <a:r>
              <a:rPr lang="lt-LT" dirty="0" err="1"/>
              <a:t>Tr</a:t>
            </a:r>
            <a:r>
              <a:rPr lang="lt-LT" dirty="0"/>
              <a:t>.</a:t>
            </a:r>
            <a:r>
              <a:rPr lang="lt-LT" dirty="0" err="1"/>
              <a:t>unc</a:t>
            </a:r>
            <a:r>
              <a:rPr lang="lt-LT" dirty="0"/>
              <a:t>.) = 31,1035 </a:t>
            </a:r>
            <a:r>
              <a:rPr lang="lt-LT" dirty="0" smtClean="0"/>
              <a:t>g</a:t>
            </a: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dirty="0"/>
              <a:t>Plačiau: </a:t>
            </a:r>
            <a:r>
              <a:rPr lang="lt-LT" sz="2200" dirty="0">
                <a:hlinkClick r:id="rId2"/>
              </a:rPr>
              <a:t>http://archyvas.</a:t>
            </a:r>
            <a:r>
              <a:rPr lang="lt-LT" sz="2200" dirty="0" err="1">
                <a:hlinkClick r:id="rId2"/>
              </a:rPr>
              <a:t>vz</a:t>
            </a:r>
            <a:r>
              <a:rPr lang="lt-LT" sz="2200" dirty="0">
                <a:hlinkClick r:id="rId2"/>
              </a:rPr>
              <a:t>.lt/</a:t>
            </a:r>
            <a:r>
              <a:rPr lang="lt-LT" sz="2200" dirty="0" err="1">
                <a:hlinkClick r:id="rId2"/>
              </a:rPr>
              <a:t>news</a:t>
            </a:r>
            <a:r>
              <a:rPr lang="lt-LT" sz="2200" dirty="0">
                <a:hlinkClick r:id="rId2"/>
              </a:rPr>
              <a:t>.</a:t>
            </a:r>
            <a:r>
              <a:rPr lang="lt-LT" sz="2200" dirty="0" err="1">
                <a:hlinkClick r:id="rId2"/>
              </a:rPr>
              <a:t>php</a:t>
            </a:r>
            <a:r>
              <a:rPr lang="lt-LT" sz="2200" dirty="0">
                <a:hlinkClick r:id="rId2"/>
              </a:rPr>
              <a:t>?</a:t>
            </a:r>
            <a:r>
              <a:rPr lang="lt-LT" sz="2200" dirty="0" err="1">
                <a:hlinkClick r:id="rId2"/>
              </a:rPr>
              <a:t>strid</a:t>
            </a:r>
            <a:r>
              <a:rPr lang="lt-LT" sz="2200" dirty="0">
                <a:hlinkClick r:id="rId2"/>
              </a:rPr>
              <a:t>=1002&amp;</a:t>
            </a:r>
            <a:r>
              <a:rPr lang="lt-LT" sz="2200" dirty="0" err="1">
                <a:hlinkClick r:id="rId2"/>
              </a:rPr>
              <a:t>id</a:t>
            </a:r>
            <a:r>
              <a:rPr lang="lt-LT" sz="2200" dirty="0">
                <a:hlinkClick r:id="rId2"/>
              </a:rPr>
              <a:t>=396817#ixzz2bNlQiDl1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Parengė N. Mačianskienė, VDU UKI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Parengė N. Mačianskienė, VDU UKI</a:t>
            </a:r>
            <a:endParaRPr lang="en-US"/>
          </a:p>
        </p:txBody>
      </p:sp>
      <p:pic>
        <p:nvPicPr>
          <p:cNvPr id="5" name="Content Placeholder 4" descr="4letter_wor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51318" y="1600200"/>
            <a:ext cx="3841364" cy="452596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Where could we find this ad 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(in which country)?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Greenwich, London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8693" r="33776" b="27575"/>
          <a:stretch>
            <a:fillRect/>
          </a:stretch>
        </p:blipFill>
        <p:spPr bwMode="auto">
          <a:xfrm>
            <a:off x="6372200" y="1484784"/>
            <a:ext cx="266429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166592" cy="31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429000"/>
            <a:ext cx="4385460" cy="32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Parengė N. Mačianskienė, VDU UKI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6632"/>
            <a:ext cx="4916146" cy="655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Parengė N. Mačianskienė, VDU UKI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Map of countries officially not using the metric system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72816"/>
            <a:ext cx="5242569" cy="23042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39752" y="5949280"/>
            <a:ext cx="6336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http://www.zmescience.com/other/map-of-countries-officially-not-using-the-metric-system/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1043608" y="3861048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2006 CIA </a:t>
            </a:r>
            <a:r>
              <a:rPr lang="en-US" dirty="0" err="1" smtClean="0"/>
              <a:t>Factbook</a:t>
            </a:r>
            <a:r>
              <a:rPr lang="en-US" dirty="0" smtClean="0"/>
              <a:t> stated that the "US is the only industrialized nation that does not mainly use the metric system", (in addition to non-</a:t>
            </a:r>
            <a:r>
              <a:rPr lang="en-US" dirty="0" err="1" smtClean="0"/>
              <a:t>industrialised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Burma 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0000"/>
                </a:solidFill>
              </a:rPr>
              <a:t>or officially the Republic of Myanmar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Liberia.</a:t>
            </a:r>
          </a:p>
          <a:p>
            <a:r>
              <a:rPr lang="en-US" dirty="0" smtClean="0"/>
              <a:t>However, the actual situation is more complex.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539552" y="2060848"/>
            <a:ext cx="1058416" cy="612648"/>
          </a:xfrm>
          <a:prstGeom prst="wedgeEllipseCallout">
            <a:avLst>
              <a:gd name="adj1" fmla="val 87939"/>
              <a:gd name="adj2" fmla="val -68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The US</a:t>
            </a:r>
            <a:r>
              <a:rPr lang="en-US" sz="1200" dirty="0" smtClean="0"/>
              <a:t>S</a:t>
            </a:r>
            <a:endParaRPr lang="en-US" sz="1200" dirty="0"/>
          </a:p>
        </p:txBody>
      </p:sp>
      <p:sp>
        <p:nvSpPr>
          <p:cNvPr id="9" name="Oval Callout 8"/>
          <p:cNvSpPr/>
          <p:nvPr/>
        </p:nvSpPr>
        <p:spPr>
          <a:xfrm rot="20679714">
            <a:off x="1683602" y="1024776"/>
            <a:ext cx="959994" cy="612648"/>
          </a:xfrm>
          <a:prstGeom prst="wedgeEllipseCallout">
            <a:avLst>
              <a:gd name="adj1" fmla="val 111373"/>
              <a:gd name="adj2" fmla="val 3135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Liberia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6012160" y="1988840"/>
            <a:ext cx="1296144" cy="504056"/>
          </a:xfrm>
          <a:prstGeom prst="wedgeEllipseCallout">
            <a:avLst>
              <a:gd name="adj1" fmla="val -98026"/>
              <a:gd name="adj2" fmla="val 559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Myanmar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Parengė N. Mačianskienė, VDU UKI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Although the UK has accepted a metric system in 1995, but they still use </a:t>
            </a:r>
            <a:r>
              <a:rPr lang="en-US" sz="3200" b="1" dirty="0" err="1" smtClean="0">
                <a:solidFill>
                  <a:srgbClr val="0070C0"/>
                </a:solidFill>
              </a:rPr>
              <a:t>imperical</a:t>
            </a:r>
            <a:r>
              <a:rPr lang="en-US" sz="3200" b="1" dirty="0" smtClean="0">
                <a:solidFill>
                  <a:srgbClr val="0070C0"/>
                </a:solidFill>
              </a:rPr>
              <a:t> units (The British Imperial) </a:t>
            </a:r>
            <a:r>
              <a:rPr lang="en-US" sz="2700" dirty="0" smtClean="0">
                <a:solidFill>
                  <a:srgbClr val="0070C0"/>
                </a:solidFill>
              </a:rPr>
              <a:t>defined in the British Weights and Measures Act of 1824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Milk is sold in multiples of 1 </a:t>
            </a:r>
            <a:r>
              <a:rPr lang="en-US" sz="2800" i="1" dirty="0" smtClean="0"/>
              <a:t>pint</a:t>
            </a:r>
            <a:r>
              <a:rPr lang="en-US" sz="2800" dirty="0" smtClean="0"/>
              <a:t> sized containers</a:t>
            </a:r>
          </a:p>
          <a:p>
            <a:r>
              <a:rPr lang="en-US" sz="2800" dirty="0" smtClean="0"/>
              <a:t>Jam is sold in 454g - 1lb jars</a:t>
            </a:r>
          </a:p>
          <a:p>
            <a:r>
              <a:rPr lang="en-US" sz="2800" dirty="0" smtClean="0"/>
              <a:t>Road distances are all signed in </a:t>
            </a:r>
            <a:r>
              <a:rPr lang="en-US" sz="2800" i="1" dirty="0" smtClean="0"/>
              <a:t>miles</a:t>
            </a:r>
          </a:p>
          <a:p>
            <a:r>
              <a:rPr lang="en-US" sz="2800" dirty="0" smtClean="0"/>
              <a:t>Most people still measure their height in </a:t>
            </a:r>
            <a:r>
              <a:rPr lang="en-US" sz="2800" i="1" dirty="0" smtClean="0"/>
              <a:t>feet </a:t>
            </a:r>
            <a:r>
              <a:rPr lang="en-US" sz="2800" dirty="0" smtClean="0"/>
              <a:t>and </a:t>
            </a:r>
            <a:r>
              <a:rPr lang="en-US" sz="2800" i="1" dirty="0" smtClean="0"/>
              <a:t>inches</a:t>
            </a:r>
            <a:r>
              <a:rPr lang="en-US" sz="2800" dirty="0" smtClean="0"/>
              <a:t> and their weight in </a:t>
            </a:r>
            <a:r>
              <a:rPr lang="en-US" sz="2800" i="1" dirty="0" smtClean="0"/>
              <a:t>stones, pounds</a:t>
            </a:r>
            <a:r>
              <a:rPr lang="en-US" sz="2800" dirty="0" smtClean="0"/>
              <a:t>, and </a:t>
            </a:r>
            <a:r>
              <a:rPr lang="en-US" sz="2800" i="1" dirty="0" smtClean="0"/>
              <a:t>ounces</a:t>
            </a:r>
          </a:p>
          <a:p>
            <a:r>
              <a:rPr lang="en-US" sz="2800" dirty="0" smtClean="0"/>
              <a:t>Also the Imperial </a:t>
            </a:r>
            <a:r>
              <a:rPr lang="en-US" sz="2800" i="1" dirty="0" smtClean="0"/>
              <a:t>pint</a:t>
            </a:r>
            <a:r>
              <a:rPr lang="en-US" sz="2800" dirty="0" smtClean="0"/>
              <a:t> is a permitted unit for milk in returnable bottles and for draught beer and cider in British pubs</a:t>
            </a:r>
            <a:endParaRPr lang="en-US" sz="28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Parengė N. Mačianskienė, VDU UKI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_gal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25" y="3857625"/>
            <a:ext cx="3000375" cy="3000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 U.S. non metric system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use a system called the </a:t>
            </a:r>
            <a:r>
              <a:rPr lang="en-US" b="1" dirty="0" smtClean="0"/>
              <a:t>U.S. customary system </a:t>
            </a:r>
            <a:r>
              <a:rPr lang="en-US" dirty="0" smtClean="0"/>
              <a:t>(</a:t>
            </a:r>
            <a:r>
              <a:rPr lang="en-US" sz="2800" dirty="0" smtClean="0"/>
              <a:t>also called standard or English units or older British/English units/systems)</a:t>
            </a:r>
            <a:r>
              <a:rPr lang="en-US" b="1" dirty="0" smtClean="0"/>
              <a:t>. </a:t>
            </a:r>
          </a:p>
          <a:p>
            <a:pPr>
              <a:buNone/>
            </a:pPr>
            <a:r>
              <a:rPr lang="en-US" dirty="0" smtClean="0"/>
              <a:t>Here are some measurements (small to large).</a:t>
            </a:r>
          </a:p>
          <a:p>
            <a:r>
              <a:rPr lang="en-US" dirty="0" smtClean="0"/>
              <a:t>Distance: </a:t>
            </a:r>
            <a:r>
              <a:rPr lang="en-US" i="1" dirty="0" smtClean="0"/>
              <a:t>inches, feet, yards, miles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Fluid Volume: </a:t>
            </a:r>
            <a:r>
              <a:rPr lang="en-US" i="1" dirty="0" smtClean="0"/>
              <a:t>teaspoon, tablespoon, fluid ounce, cups, pints, quarts, gallon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Weight: </a:t>
            </a:r>
            <a:r>
              <a:rPr lang="en-US" i="1" dirty="0" smtClean="0"/>
              <a:t>ounce, pound, ton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Parengė N. Mačianskienė, VDU UKI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229600" cy="11430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 speedometer used in American and British cars, showing the speed of the vehicle in </a:t>
            </a:r>
            <a:r>
              <a:rPr lang="en-US" sz="1600" i="1" dirty="0" smtClean="0">
                <a:solidFill>
                  <a:srgbClr val="0070C0"/>
                </a:solidFill>
              </a:rPr>
              <a:t>miles per hour</a:t>
            </a:r>
            <a:r>
              <a:rPr lang="en-US" sz="1600" dirty="0" smtClean="0"/>
              <a:t> (outer, in white) and </a:t>
            </a:r>
            <a:r>
              <a:rPr lang="en-US" sz="1600" i="1" dirty="0" err="1" smtClean="0">
                <a:solidFill>
                  <a:srgbClr val="0070C0"/>
                </a:solidFill>
              </a:rPr>
              <a:t>kilometres</a:t>
            </a:r>
            <a:r>
              <a:rPr lang="en-US" sz="1600" i="1" dirty="0" smtClean="0">
                <a:solidFill>
                  <a:srgbClr val="0070C0"/>
                </a:solidFill>
              </a:rPr>
              <a:t> per hour </a:t>
            </a:r>
            <a:r>
              <a:rPr lang="en-US" sz="1600" dirty="0" smtClean="0"/>
              <a:t>(inner, in red)</a:t>
            </a:r>
            <a:endParaRPr lang="en-US" sz="1600" dirty="0"/>
          </a:p>
        </p:txBody>
      </p:sp>
      <p:pic>
        <p:nvPicPr>
          <p:cNvPr id="4" name="Content Placeholder 3" descr="Speedometer-dualsystem_jpe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700808"/>
            <a:ext cx="4762500" cy="2967484"/>
          </a:xfrm>
        </p:spPr>
      </p:pic>
      <p:sp>
        <p:nvSpPr>
          <p:cNvPr id="5" name="Rectangle 4"/>
          <p:cNvSpPr/>
          <p:nvPr/>
        </p:nvSpPr>
        <p:spPr>
          <a:xfrm>
            <a:off x="5796136" y="6165304"/>
            <a:ext cx="27410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http://en.wikipedia.org/wiki/Metrication</a:t>
            </a:r>
            <a:endParaRPr lang="en-US" sz="1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METRICATION</a:t>
            </a:r>
          </a:p>
          <a:p>
            <a:pPr lvl="0" algn="ctr">
              <a:spcBef>
                <a:spcPct val="0"/>
              </a:spcBef>
            </a:pPr>
            <a:r>
              <a:rPr lang="en-US" sz="2000" b="1" dirty="0" smtClean="0"/>
              <a:t>Metrication</a:t>
            </a:r>
            <a:r>
              <a:rPr lang="en-US" sz="2000" dirty="0" smtClean="0"/>
              <a:t> is the conversion to the metric system of weights and measures, began in France in the 1790s and spread widely during the following two centuries.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Parengė N. Mačianskienė, VDU UKI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err="1" smtClean="0">
                <a:solidFill>
                  <a:srgbClr val="0070C0"/>
                </a:solidFill>
              </a:rPr>
              <a:t>Collocations</a:t>
            </a:r>
            <a:r>
              <a:rPr lang="lt-LT" dirty="0" smtClean="0"/>
              <a:t> – </a:t>
            </a:r>
            <a:r>
              <a:rPr lang="lt-LT" sz="3600" dirty="0" err="1" smtClean="0"/>
              <a:t>words</a:t>
            </a:r>
            <a:r>
              <a:rPr lang="lt-LT" sz="3600" dirty="0" smtClean="0"/>
              <a:t> </a:t>
            </a:r>
            <a:r>
              <a:rPr lang="lt-LT" sz="3600" dirty="0" err="1" smtClean="0"/>
              <a:t>used</a:t>
            </a:r>
            <a:r>
              <a:rPr lang="lt-LT" sz="3600" dirty="0" smtClean="0"/>
              <a:t> </a:t>
            </a:r>
            <a:r>
              <a:rPr lang="lt-LT" sz="3600" dirty="0" err="1" smtClean="0"/>
              <a:t>together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lt-LT" dirty="0" err="1" smtClean="0">
                <a:solidFill>
                  <a:srgbClr val="0070C0"/>
                </a:solidFill>
              </a:rPr>
              <a:t>Measuring</a:t>
            </a:r>
            <a:r>
              <a:rPr lang="lt-LT" dirty="0" smtClean="0">
                <a:solidFill>
                  <a:srgbClr val="0070C0"/>
                </a:solidFill>
              </a:rPr>
              <a:t> </a:t>
            </a:r>
            <a:r>
              <a:rPr lang="lt-LT" dirty="0" err="1" smtClean="0">
                <a:solidFill>
                  <a:srgbClr val="0070C0"/>
                </a:solidFill>
              </a:rPr>
              <a:t>quantities</a:t>
            </a:r>
            <a:r>
              <a:rPr lang="lt-LT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dirty="0" smtClean="0"/>
              <a:t>A </a:t>
            </a:r>
            <a:r>
              <a:rPr lang="en-US" dirty="0"/>
              <a:t>hectare of lands</a:t>
            </a:r>
            <a:br>
              <a:rPr lang="en-US" dirty="0"/>
            </a:br>
            <a:endParaRPr lang="lt-LT" dirty="0" smtClean="0"/>
          </a:p>
          <a:p>
            <a:r>
              <a:rPr lang="en-US" dirty="0" smtClean="0"/>
              <a:t>A </a:t>
            </a:r>
            <a:r>
              <a:rPr lang="en-US" dirty="0"/>
              <a:t>pile of </a:t>
            </a:r>
            <a:r>
              <a:rPr lang="en-US" dirty="0" smtClean="0"/>
              <a:t>woods</a:t>
            </a:r>
            <a:endParaRPr lang="lt-LT" dirty="0" smtClean="0"/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 piece</a:t>
            </a:r>
            <a:r>
              <a:rPr lang="lt-LT" dirty="0" smtClean="0"/>
              <a:t>/</a:t>
            </a:r>
            <a:r>
              <a:rPr lang="lt-LT" dirty="0" err="1" smtClean="0"/>
              <a:t>slice</a:t>
            </a:r>
            <a:r>
              <a:rPr lang="en-US" dirty="0" smtClean="0"/>
              <a:t> </a:t>
            </a:r>
            <a:r>
              <a:rPr lang="en-US" dirty="0"/>
              <a:t>of bread</a:t>
            </a:r>
            <a:br>
              <a:rPr lang="en-US" dirty="0"/>
            </a:br>
            <a:endParaRPr lang="lt-LT" dirty="0" smtClean="0"/>
          </a:p>
          <a:p>
            <a:pPr>
              <a:buNone/>
            </a:pPr>
            <a:r>
              <a:rPr lang="lt-LT" dirty="0" smtClean="0"/>
              <a:t>	</a:t>
            </a:r>
            <a:r>
              <a:rPr lang="en-US" dirty="0" smtClean="0"/>
              <a:t>A p</a:t>
            </a:r>
            <a:r>
              <a:rPr lang="lt-LT" dirty="0" err="1" smtClean="0"/>
              <a:t>int</a:t>
            </a:r>
            <a:r>
              <a:rPr lang="lt-LT" dirty="0" smtClean="0"/>
              <a:t> of</a:t>
            </a:r>
            <a:r>
              <a:rPr lang="en-US" dirty="0" smtClean="0"/>
              <a:t> </a:t>
            </a:r>
            <a:r>
              <a:rPr lang="lt-LT" dirty="0" err="1" smtClean="0"/>
              <a:t>milk</a:t>
            </a:r>
            <a:endParaRPr lang="en-US" dirty="0" smtClean="0"/>
          </a:p>
          <a:p>
            <a:pPr>
              <a:buNone/>
            </a:pPr>
            <a:r>
              <a:rPr lang="lt-LT" dirty="0" smtClean="0"/>
              <a:t>	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Parengė N. Mačianskienė, VDU UKI</a:t>
            </a:r>
            <a:endParaRPr lang="en-US"/>
          </a:p>
        </p:txBody>
      </p:sp>
      <p:pic>
        <p:nvPicPr>
          <p:cNvPr id="8" name="Picture 7" descr="1_br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573016"/>
            <a:ext cx="1500798" cy="1296144"/>
          </a:xfrm>
          <a:prstGeom prst="rect">
            <a:avLst/>
          </a:prstGeom>
        </p:spPr>
      </p:pic>
      <p:pic>
        <p:nvPicPr>
          <p:cNvPr id="9" name="Picture 8" descr="1_pint_mil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365104"/>
            <a:ext cx="1512168" cy="950833"/>
          </a:xfrm>
          <a:prstGeom prst="rect">
            <a:avLst/>
          </a:prstGeom>
        </p:spPr>
      </p:pic>
      <p:pic>
        <p:nvPicPr>
          <p:cNvPr id="11" name="Picture 10" descr="1_pi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060848"/>
            <a:ext cx="2159000" cy="143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Idioms &amp; sayings with non metric units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- </a:t>
            </a:r>
            <a:r>
              <a:rPr lang="en-US" sz="2400" i="1" dirty="0" smtClean="0"/>
              <a:t>To be a million </a:t>
            </a:r>
            <a:r>
              <a:rPr lang="en-US" sz="2400" i="1" dirty="0" smtClean="0">
                <a:solidFill>
                  <a:srgbClr val="0070C0"/>
                </a:solidFill>
              </a:rPr>
              <a:t>miles</a:t>
            </a:r>
            <a:r>
              <a:rPr lang="en-US" sz="2400" i="1" dirty="0" smtClean="0"/>
              <a:t> away </a:t>
            </a:r>
            <a:r>
              <a:rPr lang="en-US" sz="2000" dirty="0" smtClean="0"/>
              <a:t>– to be  lost in thought; </a:t>
            </a:r>
          </a:p>
          <a:p>
            <a:pPr>
              <a:buNone/>
            </a:pPr>
            <a:r>
              <a:rPr lang="en-US" sz="2000" dirty="0" smtClean="0"/>
              <a:t>daydreaming and not paying attention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- </a:t>
            </a:r>
            <a:r>
              <a:rPr lang="en-US" sz="2400" i="1" dirty="0" smtClean="0"/>
              <a:t>Trying to fit two </a:t>
            </a:r>
            <a:r>
              <a:rPr lang="en-US" sz="2400" i="1" dirty="0" smtClean="0">
                <a:solidFill>
                  <a:srgbClr val="0070C0"/>
                </a:solidFill>
              </a:rPr>
              <a:t>gallons</a:t>
            </a:r>
            <a:r>
              <a:rPr lang="en-US" sz="2400" i="1" dirty="0" smtClean="0"/>
              <a:t> in a one gallon jug</a:t>
            </a:r>
          </a:p>
          <a:p>
            <a:pPr>
              <a:buNone/>
            </a:pPr>
            <a:r>
              <a:rPr lang="en-US" sz="2000" dirty="0" smtClean="0"/>
              <a:t>E.g. “They want us to have classes of 35 children in rooms that can only take 20. Typically they want </a:t>
            </a:r>
            <a:r>
              <a:rPr lang="en-US" sz="2400" dirty="0" smtClean="0"/>
              <a:t>to </a:t>
            </a:r>
            <a:r>
              <a:rPr lang="en-US" sz="2400" i="1" dirty="0" smtClean="0"/>
              <a:t>get a </a:t>
            </a:r>
            <a:r>
              <a:rPr lang="en-US" sz="2400" i="1" dirty="0" smtClean="0">
                <a:solidFill>
                  <a:srgbClr val="0070C0"/>
                </a:solidFill>
              </a:rPr>
              <a:t>quart</a:t>
            </a:r>
            <a:r>
              <a:rPr lang="en-US" sz="2400" i="1" dirty="0" smtClean="0"/>
              <a:t> into a </a:t>
            </a:r>
            <a:r>
              <a:rPr lang="en-US" sz="2400" i="1" dirty="0" smtClean="0">
                <a:solidFill>
                  <a:srgbClr val="0070C0"/>
                </a:solidFill>
              </a:rPr>
              <a:t>pint</a:t>
            </a:r>
            <a:r>
              <a:rPr lang="en-US" sz="2400" i="1" dirty="0" smtClean="0"/>
              <a:t> pot</a:t>
            </a:r>
            <a:r>
              <a:rPr lang="en-US" sz="2000" dirty="0" smtClean="0"/>
              <a:t>.“</a:t>
            </a:r>
          </a:p>
          <a:p>
            <a:pPr>
              <a:buNone/>
            </a:pPr>
            <a:endParaRPr lang="en-US" sz="2000" dirty="0" smtClean="0"/>
          </a:p>
          <a:p>
            <a:pPr>
              <a:buFontTx/>
              <a:buChar char="-"/>
            </a:pPr>
            <a:r>
              <a:rPr lang="en-US" sz="2400" i="1" dirty="0" smtClean="0"/>
              <a:t>Give somebody </a:t>
            </a:r>
            <a:r>
              <a:rPr lang="en-US" sz="2400" i="1" dirty="0" smtClean="0">
                <a:solidFill>
                  <a:srgbClr val="0070C0"/>
                </a:solidFill>
              </a:rPr>
              <a:t>an inch </a:t>
            </a:r>
            <a:r>
              <a:rPr lang="en-US" sz="2400" i="1" dirty="0" smtClean="0"/>
              <a:t>and they'll take </a:t>
            </a:r>
            <a:r>
              <a:rPr lang="en-US" sz="2400" i="1" dirty="0" smtClean="0">
                <a:solidFill>
                  <a:srgbClr val="0070C0"/>
                </a:solidFill>
              </a:rPr>
              <a:t>a mile </a:t>
            </a:r>
            <a:r>
              <a:rPr lang="en-US" sz="2000" dirty="0" smtClean="0"/>
              <a:t>– </a:t>
            </a:r>
          </a:p>
          <a:p>
            <a:pPr>
              <a:buNone/>
            </a:pPr>
            <a:r>
              <a:rPr lang="en-US" sz="2000" dirty="0" smtClean="0"/>
              <a:t>means that if you allow someone to behave badly at all,</a:t>
            </a:r>
          </a:p>
          <a:p>
            <a:pPr>
              <a:buNone/>
            </a:pPr>
            <a:r>
              <a:rPr lang="en-US" sz="2000" dirty="0" smtClean="0"/>
              <a:t>they will start to behave very badly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Parengė N. Mačianskienė, VDU UKI</a:t>
            </a:r>
            <a:endParaRPr lang="en-US"/>
          </a:p>
        </p:txBody>
      </p:sp>
      <p:pic>
        <p:nvPicPr>
          <p:cNvPr id="5" name="Picture 4" descr="1_hund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797152"/>
            <a:ext cx="2555776" cy="1870080"/>
          </a:xfrm>
          <a:prstGeom prst="rect">
            <a:avLst/>
          </a:prstGeom>
        </p:spPr>
      </p:pic>
      <p:pic>
        <p:nvPicPr>
          <p:cNvPr id="6" name="Picture 5" descr="1_Daydream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412776"/>
            <a:ext cx="1019175" cy="8572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655</Words>
  <Application>Microsoft Office PowerPoint</Application>
  <PresentationFormat>On-screen Show (4:3)</PresentationFormat>
  <Paragraphs>77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Non Metric Units of Measurement</vt:lpstr>
      <vt:lpstr>Greenwich, London</vt:lpstr>
      <vt:lpstr>Slide 3</vt:lpstr>
      <vt:lpstr>Map of countries officially not using the metric system</vt:lpstr>
      <vt:lpstr>Although the UK has accepted a metric system in 1995, but they still use imperical units (The British Imperial) defined in the British Weights and Measures Act of 1824</vt:lpstr>
      <vt:lpstr>The U.S. non metric system</vt:lpstr>
      <vt:lpstr>A speedometer used in American and British cars, showing the speed of the vehicle in miles per hour (outer, in white) and kilometres per hour (inner, in red)</vt:lpstr>
      <vt:lpstr>Collocations – words used together</vt:lpstr>
      <vt:lpstr>Idioms &amp; sayings with non metric units</vt:lpstr>
      <vt:lpstr>A barrel of water ...</vt:lpstr>
      <vt:lpstr>Valstybės žinių laikraščio rinkų ir finansų puslapiuose minimi nemetriniai mato vienetai:</vt:lpstr>
      <vt:lpstr>Where could we find this ad  (in which country)?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Vartotojas</dc:creator>
  <cp:lastModifiedBy>Vartotojas</cp:lastModifiedBy>
  <cp:revision>50</cp:revision>
  <dcterms:created xsi:type="dcterms:W3CDTF">2013-08-08T11:47:09Z</dcterms:created>
  <dcterms:modified xsi:type="dcterms:W3CDTF">2013-08-10T14:26:50Z</dcterms:modified>
</cp:coreProperties>
</file>